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sldIdLst>
    <p:sldId id="268" r:id="rId5"/>
    <p:sldId id="310" r:id="rId6"/>
    <p:sldId id="311" r:id="rId7"/>
    <p:sldId id="313" r:id="rId8"/>
    <p:sldId id="314" r:id="rId9"/>
    <p:sldId id="315" r:id="rId10"/>
    <p:sldId id="317" r:id="rId11"/>
    <p:sldId id="318" r:id="rId12"/>
    <p:sldId id="320" r:id="rId13"/>
    <p:sldId id="321" r:id="rId14"/>
    <p:sldId id="342" r:id="rId15"/>
    <p:sldId id="343" r:id="rId16"/>
    <p:sldId id="344" r:id="rId17"/>
    <p:sldId id="322" r:id="rId18"/>
    <p:sldId id="323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97" autoAdjust="0"/>
    <p:restoredTop sz="94619" autoAdjust="0"/>
  </p:normalViewPr>
  <p:slideViewPr>
    <p:cSldViewPr snapToGrid="0">
      <p:cViewPr>
        <p:scale>
          <a:sx n="95" d="100"/>
          <a:sy n="95" d="100"/>
        </p:scale>
        <p:origin x="-134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1988800" y="3048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2192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2819400"/>
            <a:ext cx="85344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207264" y="2420112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5689600" y="2115312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5815584" y="2209800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5791200" y="2199451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381000"/>
            <a:ext cx="103632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9347200" y="0"/>
            <a:ext cx="28448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2192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6403340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9119616" y="2925763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9245600" y="3020251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1216" y="3009902"/>
            <a:ext cx="609600" cy="4413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304800"/>
            <a:ext cx="87376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5200" y="304802"/>
            <a:ext cx="1930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15584" y="1026373"/>
            <a:ext cx="609600" cy="4413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02336" y="1527048"/>
            <a:ext cx="1133856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11988800" y="1905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203200" y="2286000"/>
            <a:ext cx="11777472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07264" y="142352"/>
            <a:ext cx="11777472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4568" y="2743200"/>
            <a:ext cx="8640232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203200" y="2438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5689600" y="2115312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5815584" y="2209800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91200" y="2199451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33400"/>
            <a:ext cx="103632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228600"/>
            <a:ext cx="113792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721600" y="6409944"/>
            <a:ext cx="4059936" cy="365760"/>
          </a:xfrm>
        </p:spPr>
        <p:txBody>
          <a:bodyPr/>
          <a:lstStyle/>
          <a:p>
            <a:fld id="{BAAAC38D-0552-4C82-B593-E6124DFADBE2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6084107" y="1575653"/>
            <a:ext cx="11895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02336" y="1371600"/>
            <a:ext cx="53848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6400800" y="1371600"/>
            <a:ext cx="53848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6096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12192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1371600"/>
            <a:ext cx="11777472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94564" y="6391656"/>
            <a:ext cx="11777472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336" y="1524000"/>
            <a:ext cx="5386917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388441" y="1524000"/>
            <a:ext cx="5389033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6400" y="6409944"/>
            <a:ext cx="47752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203200" y="128016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402336" y="2471383"/>
            <a:ext cx="5388864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6400800" y="2471383"/>
            <a:ext cx="53848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5689600" y="956036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5815584" y="1050524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791200" y="1042417"/>
            <a:ext cx="609600" cy="441325"/>
          </a:xfrm>
        </p:spPr>
        <p:txBody>
          <a:bodyPr/>
          <a:lstStyle>
            <a:lvl1pPr algn="ctr">
              <a:defRPr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791200" y="1036021"/>
            <a:ext cx="609600" cy="4413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12192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3200" y="158496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689600" y="6324600"/>
            <a:ext cx="8128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03200" y="152400"/>
            <a:ext cx="11777472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2192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203200" y="609600"/>
            <a:ext cx="36576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914400"/>
            <a:ext cx="31496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08000" y="1981201"/>
            <a:ext cx="31496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203200" y="533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4165600" y="685800"/>
            <a:ext cx="75184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727200" y="228600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853184" y="323088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28800" y="312739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2336" y="6410848"/>
            <a:ext cx="4511040" cy="365760"/>
          </a:xfrm>
        </p:spPr>
        <p:txBody>
          <a:bodyPr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203200" y="533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03200" y="152400"/>
            <a:ext cx="11777472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03200" y="609600"/>
            <a:ext cx="36576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727200" y="228600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853184" y="323088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28800" y="312739"/>
            <a:ext cx="609600" cy="4413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0" y="5029200"/>
            <a:ext cx="78232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00500" y="609600"/>
            <a:ext cx="78232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990600"/>
            <a:ext cx="32512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717536" y="6404984"/>
            <a:ext cx="4059936" cy="365760"/>
          </a:xfrm>
        </p:spPr>
        <p:txBody>
          <a:bodyPr/>
          <a:lstStyle/>
          <a:p>
            <a:fld id="{4907D986-8816-4272-A432-0437A28A9828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2336" y="6410848"/>
            <a:ext cx="4779264" cy="365760"/>
          </a:xfrm>
        </p:spPr>
        <p:txBody>
          <a:bodyPr/>
          <a:lstStyle/>
          <a:p>
            <a:pPr algn="l"/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12192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721600" y="6404984"/>
            <a:ext cx="4059936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6400" y="6410848"/>
            <a:ext cx="4775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203200" y="1276743"/>
            <a:ext cx="1177747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5689600" y="956036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5815584" y="1050524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5791200" y="1040175"/>
            <a:ext cx="6096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02336" y="228600"/>
            <a:ext cx="113792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02336" y="1524000"/>
            <a:ext cx="113792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="" xmlns:a16="http://schemas.microsoft.com/office/drawing/2014/main" id="{A9286AD2-18A9-4868-A4E3-7A2097A208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sz="5000" b="1" dirty="0">
                <a:solidFill>
                  <a:srgbClr val="5792BA"/>
                </a:solidFill>
              </a:rPr>
              <a:t>Clustering Algorithms</a:t>
            </a:r>
          </a:p>
          <a:p>
            <a:pPr algn="l"/>
            <a:r>
              <a:rPr lang="en-US" dirty="0" err="1" smtClean="0">
                <a:solidFill>
                  <a:srgbClr val="5792BA"/>
                </a:solidFill>
              </a:rPr>
              <a:t>Kuppusamy</a:t>
            </a:r>
            <a:r>
              <a:rPr lang="en-US" dirty="0" smtClean="0">
                <a:solidFill>
                  <a:srgbClr val="5792BA"/>
                </a:solidFill>
              </a:rPr>
              <a:t> S</a:t>
            </a:r>
            <a:endParaRPr lang="en-US" dirty="0">
              <a:solidFill>
                <a:srgbClr val="5792BA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Machine Learning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E7A7CD63-7EC3-44F3-95D0-595C4019FF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="" xmlns:a16="http://schemas.microsoft.com/office/drawing/2014/main" id="{F7BDF20E-B4EC-4768-B63D-D6A68E7E3E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368" y="0"/>
            <a:ext cx="5500521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56"/>
    </mc:Choice>
    <mc:Fallback xmlns="">
      <p:transition spd="slow" advTm="5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B3424D-3379-4237-9898-EE8E936A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and Disadvantages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F511E997-E392-4455-8D8F-DA7F7A14802D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1096963" y="2095769"/>
            <a:ext cx="6949338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Automatically determines the number of 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find clusters of varying sizes and densities.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Disadvantages: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Computationally expensive for large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Sensitive to the choice of preference parameter.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="" xmlns:a16="http://schemas.microsoft.com/office/drawing/2014/main" id="{7E9F23ED-92B0-4C5B-9BFB-9335810339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9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61"/>
    </mc:Choice>
    <mc:Fallback xmlns="">
      <p:transition spd="slow" advTm="27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D6B91F-086B-479F-9EED-185AFE30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4.MeanShift </a:t>
            </a:r>
            <a:r>
              <a:rPr lang="en-IN" b="1" dirty="0"/>
              <a:t>Clustering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9EAA85E4-9D5D-454C-B954-516016B277EA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768626" y="2344114"/>
            <a:ext cx="512886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MeanShift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non-parametric, density-based clustering algorithm that does not require specifying the number of 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works by shifting points towards areas of higher data density (modes of the density function).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B45EBD5-276E-4731-A923-ABBCADEFD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530" y="2472691"/>
            <a:ext cx="4248150" cy="264795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="" xmlns:a16="http://schemas.microsoft.com/office/drawing/2014/main" id="{979C620E-3F75-4977-A4E1-CB46DE314F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6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43"/>
    </mc:Choice>
    <mc:Fallback xmlns="">
      <p:transition spd="slow" advTm="16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3B7E0F-2464-465B-AE93-259B68D6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Principle</a:t>
            </a:r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DCEB26B6-5885-4B99-891A-0BC089CB1200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1096963" y="2649767"/>
            <a:ext cx="10335522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Place a window over each data point and compute the mean of points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within the window.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Shift the window to the mean and repeat this process until convergence.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Points that converge to the same mode are assigned to the same cluster.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="" xmlns:a16="http://schemas.microsoft.com/office/drawing/2014/main" id="{42EE235F-B814-441D-9054-5985754E53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7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44"/>
    </mc:Choice>
    <mc:Fallback xmlns="">
      <p:transition spd="slow" advTm="15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B3424D-3379-4237-9898-EE8E936A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and Disadvantages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CE22495B-FF06-42A7-8FF6-5F1268D52A8C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1096963" y="2280435"/>
            <a:ext cx="10309874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 not require pre-specifying the number of 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detect clusters of arbitrary shapes and sizes.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Computationally expensive, especially for large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Requires selecting a suitable bandwidth parameter for the window, which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be challenging.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="" xmlns:a16="http://schemas.microsoft.com/office/drawing/2014/main" id="{A5BC0C4F-0156-4416-A674-F3D8FD30C1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3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85"/>
    </mc:Choice>
    <mc:Fallback xmlns="">
      <p:transition spd="slow" advTm="22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D6B91F-086B-479F-9EED-185AFE30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5.Spectral </a:t>
            </a:r>
            <a:r>
              <a:rPr lang="en-US" b="1" dirty="0"/>
              <a:t>Clustering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E3875B9-7D86-4B09-AA84-DF65433E637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97280" y="2108202"/>
            <a:ext cx="4614407" cy="3417956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/>
              <a:t>Definition: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Spectral Clustering is a graph-based algorithm that uses the eigenvalues of a similarity matrix to reduce dimensionality before clustering.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It is effective for detecting non-convex clusters.</a:t>
            </a:r>
            <a:endParaRPr lang="en-IN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C6E9453-910B-45CD-89C5-DE244C9AA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558" y="2385763"/>
            <a:ext cx="4622122" cy="316358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="" xmlns:a16="http://schemas.microsoft.com/office/drawing/2014/main" id="{34BC51DF-639E-46B3-BB21-C2DB0FFFFA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1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20"/>
    </mc:Choice>
    <mc:Fallback xmlns="">
      <p:transition spd="slow" advTm="12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3B7E0F-2464-465B-AE93-259B68D6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Principle</a:t>
            </a:r>
            <a:endParaRPr lang="en-IN" dirty="0"/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AED40F96-D2D7-4C6F-9D83-D319BAA667EC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1096963" y="2465100"/>
            <a:ext cx="1014893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Construct a similarity graph based on the data points.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Compute the Laplacian matrix of the graph.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 eigenvalue decomposition and select the top eigenvectors.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Apply K-means clustering on the selected eigenvectors to form clusters.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="" xmlns:a16="http://schemas.microsoft.com/office/drawing/2014/main" id="{0DC0452E-45A7-4553-89CB-03B98E6B7C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1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95"/>
    </mc:Choice>
    <mc:Fallback xmlns="">
      <p:transition spd="slow" advTm="15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B3424D-3379-4237-9898-EE8E936A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and Disadvantages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61A45479-E197-46FD-B7FA-30226F0C33EA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1096963" y="2465101"/>
            <a:ext cx="8347991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Suitable for non-convex 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handle complex data distributions.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Computationally expensive for large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Requires a similarity matrix, which can be difficult to define.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="" xmlns:a16="http://schemas.microsoft.com/office/drawing/2014/main" id="{5419B121-CD8C-454D-9C0A-14B74F51CD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5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46"/>
    </mc:Choice>
    <mc:Fallback xmlns="">
      <p:transition spd="slow" advTm="9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D6B91F-086B-479F-9EED-185AFE30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6.DBSCAN </a:t>
            </a:r>
            <a:r>
              <a:rPr lang="en-US" b="1" dirty="0"/>
              <a:t>Clustering</a:t>
            </a:r>
            <a:endParaRPr lang="en-IN" b="1" dirty="0"/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949BCB6F-A1F0-4116-A8B8-0AF6EF02D36A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1097280" y="2351648"/>
            <a:ext cx="524893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DBSCAN (Density-Based Spatial Clustering of Applications with Noise) is a density-based algorithm that clusters points based on the density of their neighborhood.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can identify arbitrarily shaped clusters and outliers.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3635214-3EC2-4829-99CE-62E23F11C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381" y="2733545"/>
            <a:ext cx="5025555" cy="240630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="" xmlns:a16="http://schemas.microsoft.com/office/drawing/2014/main" id="{3FBB4F2C-F2CD-4EF1-98C6-A9872C728E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0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63"/>
    </mc:Choice>
    <mc:Fallback xmlns="">
      <p:transition spd="slow" advTm="23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3B7E0F-2464-465B-AE93-259B68D6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Principle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33F63344-661D-4F70-95DC-E8CFEA32A85D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1096963" y="2865212"/>
            <a:ext cx="886653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Define core points with at least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min_samples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neighbors within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eps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distance.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Expand clusters from core points by adding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density-reachable points.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 points not reachable by any core point as noise.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="" xmlns:a16="http://schemas.microsoft.com/office/drawing/2014/main" id="{185707E6-FDA3-4BD3-8825-A104D92C1A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59"/>
    </mc:Choice>
    <mc:Fallback xmlns="">
      <p:transition spd="slow" advTm="14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B3424D-3379-4237-9898-EE8E936A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and Disadvantages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F7EB40AA-7B99-4175-B143-6F0CCD793E43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1096963" y="2064993"/>
            <a:ext cx="10439076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 not require specifying the number of 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find arbitrarily shaped clusters and detect outliers.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Disadvantages: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Sensitive to parameter settings </a:t>
            </a:r>
            <a:r>
              <a:rPr lang="en-US" altLang="en-US" sz="3200" dirty="0">
                <a:latin typeface="Arial" panose="020B0604020202020204" pitchFamily="34" charset="0"/>
              </a:rPr>
              <a:t>(eps and </a:t>
            </a:r>
            <a:r>
              <a:rPr lang="en-US" altLang="en-US" sz="3200" dirty="0" err="1">
                <a:latin typeface="Arial" panose="020B0604020202020204" pitchFamily="34" charset="0"/>
              </a:rPr>
              <a:t>min_samples</a:t>
            </a:r>
            <a:r>
              <a:rPr lang="en-US" altLang="en-US" sz="3200" dirty="0"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 suitable for datasets with varying densities.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="" xmlns:a16="http://schemas.microsoft.com/office/drawing/2014/main" id="{735CFA9D-D7A1-4CFC-B5A0-CA2FA98427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45"/>
    </mc:Choice>
    <mc:Fallback xmlns="">
      <p:transition spd="slow" advTm="13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1.K-means Clustering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4E9BCBF-9C52-4259-B2A5-59A1D8EF155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97280" y="2479262"/>
            <a:ext cx="6098650" cy="3378199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K-means clustering is a partitioning method that divides a dataset into K distinct, non-overlapping subsets (clusters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Arial" panose="020B0604020202020204" pitchFamily="34" charset="0"/>
              </a:rPr>
              <a:t>Clustering </a:t>
            </a:r>
            <a:r>
              <a:rPr lang="en-US" altLang="en-US" sz="2000" dirty="0" smtClean="0">
                <a:latin typeface="Arial" panose="020B0604020202020204" pitchFamily="34" charset="0"/>
              </a:rPr>
              <a:t>Approach- </a:t>
            </a:r>
            <a:r>
              <a:rPr lang="en-US" altLang="en-US" sz="2000" dirty="0" err="1" smtClean="0">
                <a:latin typeface="Arial" panose="020B0604020202020204" pitchFamily="34" charset="0"/>
              </a:rPr>
              <a:t>Partitional</a:t>
            </a:r>
            <a:r>
              <a:rPr lang="en-US" altLang="en-US" sz="2000" dirty="0" smtClean="0">
                <a:latin typeface="Arial" panose="020B0604020202020204" pitchFamily="34" charset="0"/>
              </a:rPr>
              <a:t> </a:t>
            </a:r>
            <a:r>
              <a:rPr lang="en-US" altLang="en-US" sz="2000" dirty="0">
                <a:latin typeface="Arial" panose="020B0604020202020204" pitchFamily="34" charset="0"/>
              </a:rPr>
              <a:t>(flat)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algorithm aims to minimize the variance within each cluster.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0BBB4D8F-BAB2-4350-9FD3-790EBE38E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930" y="2706444"/>
            <a:ext cx="4724453" cy="263930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="" xmlns:a16="http://schemas.microsoft.com/office/drawing/2014/main" id="{C5E60AEE-05DA-445F-8806-9D1EC34E04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4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72"/>
    </mc:Choice>
    <mc:Fallback xmlns="">
      <p:transition spd="slow" advTm="16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D6B91F-086B-479F-9EED-185AFE30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7.HDBSCAN </a:t>
            </a:r>
            <a:r>
              <a:rPr lang="en-IN" b="1" dirty="0"/>
              <a:t>Clustering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B49B737F-7F89-49D7-A997-EDAA72F9E13F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834887" y="2262653"/>
            <a:ext cx="5498686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HDBSCAN (Hierarchical DBSCAN) extends DBSCAN by converting it into a hierarchical clustering algorithm.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allows for varying cluster densities and provides a hierarchy of clusters.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2292325-F1AE-438D-A034-667A273F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573" y="2463600"/>
            <a:ext cx="5248275" cy="215265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="" xmlns:a16="http://schemas.microsoft.com/office/drawing/2014/main" id="{02304C85-4904-4112-B207-D0D590AEE6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74"/>
    </mc:Choice>
    <mc:Fallback xmlns="">
      <p:transition spd="slow" advTm="22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3B7E0F-2464-465B-AE93-259B68D6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Principle</a:t>
            </a:r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308E9FE2-39AC-42B9-BE9F-C81F7E6FEB62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1096963" y="2834433"/>
            <a:ext cx="1079494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Construct a minimum spanning tree of the distance-weighted data points.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 a hierarchy of clusters by varying the density threshold.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 clusters using a stability measure to find the most persistent clusters.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="" xmlns:a16="http://schemas.microsoft.com/office/drawing/2014/main" id="{9E7E987E-518E-48AB-87A0-FB1E217147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5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32"/>
    </mc:Choice>
    <mc:Fallback xmlns="">
      <p:transition spd="slow" advTm="12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B3424D-3379-4237-9898-EE8E936A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and Disadvantages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297B724A-3F68-4740-AE85-A5AD25ED0FA7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1096963" y="2218880"/>
            <a:ext cx="8024954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need to specify the number of 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Handles varying cluster densities and noise.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Disadvantages: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Computationally more expensive than DBSCAN.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Parameter tuning can be complex.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="" xmlns:a16="http://schemas.microsoft.com/office/drawing/2014/main" id="{3F90B464-2A77-4D70-821E-56EA3B3FD8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89"/>
    </mc:Choice>
    <mc:Fallback xmlns="">
      <p:transition spd="slow" advTm="11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D6B91F-086B-479F-9EED-185AFE30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8.OPTICS </a:t>
            </a:r>
            <a:r>
              <a:rPr lang="en-IN" b="1" dirty="0"/>
              <a:t>Clustering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22BB46BF-EA0E-4605-A5D3-2278D3D8E7FD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791571" y="2120911"/>
            <a:ext cx="5066858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OPTICS (Ordering Points To Identify the Clustering Structure) is a density-based clustering algorithm that extends DBSCAN to handle varying densities.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produces an ordering of the points that reflects their density-based clustering structure.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75DD2DD-4125-4B37-A1D1-FBC2FD323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287" y="2341700"/>
            <a:ext cx="3794677" cy="315062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="" xmlns:a16="http://schemas.microsoft.com/office/drawing/2014/main" id="{5FE74E73-D30A-477C-822D-FA691A0E43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9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11"/>
    </mc:Choice>
    <mc:Fallback xmlns="">
      <p:transition spd="slow" advTm="21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3B7E0F-2464-465B-AE93-259B68D6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Principle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A4BB590A-7107-4B52-BE41-86D1554F121F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1096963" y="2649767"/>
            <a:ext cx="1111137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algorithm orders data points based on their density reachability distance.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reachability plot is generated, and clusters are identified by valleys in the plot.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Points with similar densities form clusters, while points with no neighbors are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considered noise.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="" xmlns:a16="http://schemas.microsoft.com/office/drawing/2014/main" id="{52339E74-FDF0-44EE-A546-98C4DC0610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9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17"/>
    </mc:Choice>
    <mc:Fallback xmlns="">
      <p:transition spd="slow" advTm="14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B3424D-3379-4237-9898-EE8E936A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and Disadvantages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D365C4CC-23B5-483E-A1DF-A54A5FBA9C5B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1096963" y="2280435"/>
            <a:ext cx="724108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Handles clusters of varying densities well.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 not require specifying the number of 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identify nested clusters and noise points.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Computationally expensive compared to DBSCAN.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Interpreting reachability plots can be complex.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="" xmlns:a16="http://schemas.microsoft.com/office/drawing/2014/main" id="{2643B290-FB5F-49D9-A5BE-057B9726F1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8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39"/>
    </mc:Choice>
    <mc:Fallback xmlns="">
      <p:transition spd="slow" advTm="9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D6B91F-086B-479F-9EED-185AFE30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9.BIRCH </a:t>
            </a:r>
            <a:r>
              <a:rPr lang="en-IN" b="1" dirty="0"/>
              <a:t>Clustering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3602D63F-54C6-4C41-805C-B9B5B82AC287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792163" y="2235497"/>
            <a:ext cx="4898953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BIRCH (Balanced Iterative Reducing and Clustering using Hierarchies) is a hierarchical clustering algorithm designed for large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builds a Clustering Feature tree structure (CF tree) to summarize the data, and clusters are formed by traversing this structure.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CAF09BB-54D3-4EC1-8344-86854112B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903" y="2389385"/>
            <a:ext cx="4263550" cy="290594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="" xmlns:a16="http://schemas.microsoft.com/office/drawing/2014/main" id="{FC3A9538-A730-404B-A8FC-1940820FF8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7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98"/>
    </mc:Choice>
    <mc:Fallback xmlns="">
      <p:transition spd="slow" advTm="18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3B7E0F-2464-465B-AE93-259B68D6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Principle</a:t>
            </a:r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410852B2-8FD9-4F54-B54E-BDA5DCA9F408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1096963" y="2465101"/>
            <a:ext cx="10332893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 a CF tree, where each node represents a cluster of data points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summarized by their centroid.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Points are inserted into the tree, and sub-clusters are formed dynamically.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Clusters are refined during the global clustering phase, using methods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like K-means or agglomerative clustering.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="" xmlns:a16="http://schemas.microsoft.com/office/drawing/2014/main" id="{CAAFB2CB-BDEB-42BC-A3E7-066E77CED8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0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06"/>
    </mc:Choice>
    <mc:Fallback xmlns="">
      <p:transition spd="slow" advTm="17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B3424D-3379-4237-9898-EE8E936A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and Disadvantages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AE1F76EA-19CC-4044-BF84-27AE7F5BD2D7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1096963" y="2280435"/>
            <a:ext cx="999344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Scalable to large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incrementally process new data points.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Handles noise and outliers effectively.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Performance can degrade with high-dimensional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structure of the CF tree depends heavily on the input order of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="" xmlns:a16="http://schemas.microsoft.com/office/drawing/2014/main" id="{30258AF9-EE99-4A43-A65D-876235AE69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4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55"/>
    </mc:Choice>
    <mc:Fallback xmlns="">
      <p:transition spd="slow" advTm="12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D6B91F-086B-479F-9EED-185AFE30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10.BisectingKMeans </a:t>
            </a:r>
            <a:r>
              <a:rPr lang="en-IN" b="1" dirty="0"/>
              <a:t>Clustering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E90661C2-D6E9-49A9-8C77-0AC07CB4D0F4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768626" y="2256038"/>
            <a:ext cx="5512903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Bisecting K-means is a hierarchical </a:t>
            </a:r>
            <a:r>
              <a:rPr lang="en-US" altLang="en-US" sz="2000" dirty="0">
                <a:latin typeface="Arial" panose="020B0604020202020204" pitchFamily="34" charset="0"/>
              </a:rPr>
              <a:t>(top-down)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clustering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 that repeatedly splits clusters using K-means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combines elements of both divisive hierarchical clustering and K-means partitioning.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1F6C8A0-81DD-40B3-AA6A-82C596C5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674" y="2256038"/>
            <a:ext cx="4457700" cy="303847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="" xmlns:a16="http://schemas.microsoft.com/office/drawing/2014/main" id="{767179ED-27CD-4B28-B71E-2236233C9C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3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02"/>
    </mc:Choice>
    <mc:Fallback xmlns="">
      <p:transition spd="slow" advTm="15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FC2703-DA70-4969-873A-D4B10AD1E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8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Working Principle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135B67B-CD20-44C0-BE12-5CA7D2BBD3C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Select K initial cluster centroids randomly.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Assign each data point to the nearest centroid, forming K clusters.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Recalculate the centroids of each cluster based on the assigned points.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Repeat the assignment and centroid update steps until convergence (no change in centroids or minimal change) 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="" xmlns:a16="http://schemas.microsoft.com/office/drawing/2014/main" id="{74F27E94-B685-4875-B760-3F438997ED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5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35"/>
    </mc:Choice>
    <mc:Fallback xmlns="">
      <p:transition spd="slow" advTm="24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3B7E0F-2464-465B-AE93-259B68D6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Principle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CB64FD00-F720-4594-9F8C-234D46C9184B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1096963" y="2465101"/>
            <a:ext cx="9958175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Start with all data points in a single cluster.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 each iteration, the current cluster is bisected using K-means to form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two sub-clusters.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bisection that minimizes intra-cluster variance is chosen, and this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 continues until the desired number of clusters is reached.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="" xmlns:a16="http://schemas.microsoft.com/office/drawing/2014/main" id="{6C0D2AF6-036E-4D78-9304-ED6A8B4BB9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9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08"/>
    </mc:Choice>
    <mc:Fallback xmlns="">
      <p:transition spd="slow" advTm="17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B3424D-3379-4237-9898-EE8E936A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and Disadvantages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032E0E03-F6F9-4690-9DEA-59BEFBAE452C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1096963" y="2465101"/>
            <a:ext cx="8999195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Often more efficient and scalable than standard K-means.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Allows control over the number of splits and 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Sensitive to initial cluster centroids.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May result in suboptimal splits if poor bisections are made early.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="" xmlns:a16="http://schemas.microsoft.com/office/drawing/2014/main" id="{FEC3C97E-CEAC-411F-94E9-BE3B48A5E5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51"/>
    </mc:Choice>
    <mc:Fallback xmlns="">
      <p:transition spd="slow" advTm="16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B3424D-3379-4237-9898-EE8E936A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and Disadvantages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1465B0DD-D769-4346-B1A4-42010F133988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1097280" y="1911155"/>
            <a:ext cx="8387232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Simple and easy to implement.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Efficient for large datasets.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Works well with spherical-shaped clusters.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Requires specifying the number of clusters (K) in advance.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Sensitive to initial centroid placement.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Not suitable for clusters with varying sizes or densities.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="" xmlns:a16="http://schemas.microsoft.com/office/drawing/2014/main" id="{ADF76645-EB06-4BE9-A90E-7220EB0B1F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39"/>
    </mc:Choice>
    <mc:Fallback xmlns="">
      <p:transition spd="slow" advTm="21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D89055-5B6E-431B-9692-F7356945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2.Agglomerative Clustering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C52FDEFD-4D70-4726-9F74-103E2B5A84BB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1097281" y="2441382"/>
            <a:ext cx="4839694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Agglomerative clustering is a type of hierarchical clustering that builds nested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clusters by merging pairs of data points successively.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process continues until all points belong to a single cluster or a stopping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criterion is met.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B03E239D-B328-4708-A8C9-101DD63FF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596" y="2508090"/>
            <a:ext cx="3977306" cy="313932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="" xmlns:a16="http://schemas.microsoft.com/office/drawing/2014/main" id="{821BF6AD-74D5-43BB-9734-E0400203D8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2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97"/>
    </mc:Choice>
    <mc:Fallback xmlns="">
      <p:transition spd="slow" advTm="15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3B7E0F-2464-465B-AE93-259B68D6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Principle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9E486C0C-BB9F-4EB9-A3D8-0D1846235A3E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1097280" y="2465153"/>
            <a:ext cx="9655207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Start with each data point as its own cluster.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Merge the closest pair of clusters based on a distance metric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(e.g., Euclidean distance).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Update the distance matrix and repeat until a single cluster remains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 a predefined number of clusters is reached.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="" xmlns:a16="http://schemas.microsoft.com/office/drawing/2014/main" id="{9E1E5E68-B445-473F-84B9-85BA9F25D7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5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69"/>
    </mc:Choice>
    <mc:Fallback xmlns="">
      <p:transition spd="slow" advTm="17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B3424D-3379-4237-9898-EE8E936A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and Disadvantages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1465B0DD-D769-4346-B1A4-42010F133988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1097280" y="2095821"/>
            <a:ext cx="1016656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 not require specifying the number of clusters in advance.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Captures a hierarchy of clusters, useful for understanding data structure.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Disadvantages: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Computationally expensive for large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Sensitive to the choice of distance metric and linkage criterion.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Once a merge is made, it cannot be undone.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="" xmlns:a16="http://schemas.microsoft.com/office/drawing/2014/main" id="{8BA370DE-4B41-4695-A1DE-35EB0550A0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39"/>
    </mc:Choice>
    <mc:Fallback xmlns="">
      <p:transition spd="slow" advTm="19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D6B91F-086B-479F-9EED-185AFE30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3.Affinity Propagation Clustering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E3875B9-7D86-4B09-AA84-DF65433E637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97280" y="2108201"/>
            <a:ext cx="4998720" cy="4093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Definition: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Affinity Propagation is a clustering algorithm that identifies exemplars (representative points) by exchanging messages between data points.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It does not require specifying the number of clusters beforehand.</a:t>
            </a:r>
          </a:p>
          <a:p>
            <a:endParaRPr lang="en-IN" sz="24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="" xmlns:a16="http://schemas.microsoft.com/office/drawing/2014/main" id="{053E9912-F6C0-479A-9237-CBF52E461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163" y="2108201"/>
            <a:ext cx="4617517" cy="378692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="" xmlns:a16="http://schemas.microsoft.com/office/drawing/2014/main" id="{359EB3A7-2F91-4B09-89DA-CDA1101F92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2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02"/>
    </mc:Choice>
    <mc:Fallback xmlns="">
      <p:transition spd="slow" advTm="15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3B7E0F-2464-465B-AE93-259B68D6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Principle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6A0B3741-8CE2-4123-B969-509899F3C988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1096963" y="2280435"/>
            <a:ext cx="1069555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data point sends messages to all other points indicating how suitable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 are as exemplars.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Messages are updated iteratively based on "responsibility" and "availability"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measures.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Clusters are formed around points with the highest responsibility-availability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scores.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="" xmlns:a16="http://schemas.microsoft.com/office/drawing/2014/main" id="{D292CEB0-0607-430B-930D-069B2D7BD3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5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6"/>
    </mc:Choice>
    <mc:Fallback xmlns="">
      <p:transition spd="slow" advTm="6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2999</TotalTime>
  <Words>1313</Words>
  <Application>Microsoft Office PowerPoint</Application>
  <PresentationFormat>Custom</PresentationFormat>
  <Paragraphs>244</Paragraphs>
  <Slides>31</Slides>
  <Notes>0</Notes>
  <HiddenSlides>0</HiddenSlides>
  <MMClips>31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Civic</vt:lpstr>
      <vt:lpstr>Machine Learning</vt:lpstr>
      <vt:lpstr>1.K-means Clustering</vt:lpstr>
      <vt:lpstr>Working Principle</vt:lpstr>
      <vt:lpstr>Advantages and Disadvantages</vt:lpstr>
      <vt:lpstr>2.Agglomerative Clustering</vt:lpstr>
      <vt:lpstr>Working Principle</vt:lpstr>
      <vt:lpstr>Advantages and Disadvantages</vt:lpstr>
      <vt:lpstr>3.Affinity Propagation Clustering</vt:lpstr>
      <vt:lpstr>Working Principle</vt:lpstr>
      <vt:lpstr>Advantages and Disadvantages</vt:lpstr>
      <vt:lpstr>4.MeanShift Clustering</vt:lpstr>
      <vt:lpstr>Working Principle</vt:lpstr>
      <vt:lpstr>Advantages and Disadvantages</vt:lpstr>
      <vt:lpstr>5.Spectral Clustering</vt:lpstr>
      <vt:lpstr>Working Principle</vt:lpstr>
      <vt:lpstr>Advantages and Disadvantages</vt:lpstr>
      <vt:lpstr>6.DBSCAN Clustering</vt:lpstr>
      <vt:lpstr>Working Principle</vt:lpstr>
      <vt:lpstr>Advantages and Disadvantages</vt:lpstr>
      <vt:lpstr>7.HDBSCAN Clustering</vt:lpstr>
      <vt:lpstr>Working Principle</vt:lpstr>
      <vt:lpstr>Advantages and Disadvantages</vt:lpstr>
      <vt:lpstr>8.OPTICS Clustering</vt:lpstr>
      <vt:lpstr>Working Principle</vt:lpstr>
      <vt:lpstr>Advantages and Disadvantages</vt:lpstr>
      <vt:lpstr>9.BIRCH Clustering</vt:lpstr>
      <vt:lpstr>Working Principle</vt:lpstr>
      <vt:lpstr>Advantages and Disadvantages</vt:lpstr>
      <vt:lpstr>10.BisectingKMeans Clustering </vt:lpstr>
      <vt:lpstr>Working Principle</vt:lpstr>
      <vt:lpstr>Advantages and Disadvantages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Administrator</dc:creator>
  <cp:lastModifiedBy>Sudha</cp:lastModifiedBy>
  <cp:revision>19</cp:revision>
  <dcterms:created xsi:type="dcterms:W3CDTF">2024-09-02T05:14:59Z</dcterms:created>
  <dcterms:modified xsi:type="dcterms:W3CDTF">2025-02-18T12:13:23Z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